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sldIdLst>
    <p:sldId id="263" r:id="rId2"/>
    <p:sldId id="270" r:id="rId3"/>
    <p:sldId id="267" r:id="rId4"/>
    <p:sldId id="266" r:id="rId5"/>
    <p:sldId id="271" r:id="rId6"/>
    <p:sldId id="272" r:id="rId7"/>
    <p:sldId id="274" r:id="rId8"/>
    <p:sldId id="275" r:id="rId9"/>
    <p:sldId id="276" r:id="rId10"/>
    <p:sldId id="277" r:id="rId11"/>
    <p:sldId id="278" r:id="rId12"/>
    <p:sldId id="279" r:id="rId13"/>
  </p:sldIdLst>
  <p:sldSz cx="24387175" cy="13716000"/>
  <p:notesSz cx="6858000" cy="9144000"/>
  <p:defaultTextStyle>
    <a:defPPr>
      <a:defRPr lang="en-US"/>
    </a:defPPr>
    <a:lvl1pPr marL="0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174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343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515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687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0857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028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200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372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8"/>
    <p:restoredTop sz="93023"/>
  </p:normalViewPr>
  <p:slideViewPr>
    <p:cSldViewPr snapToGrid="0" snapToObjects="1">
      <p:cViewPr varScale="1">
        <p:scale>
          <a:sx n="54" d="100"/>
          <a:sy n="54" d="100"/>
        </p:scale>
        <p:origin x="11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67D35-DCEE-DD44-8260-60B2817D58AE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4182F-808F-3E4D-BF42-746601B61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29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8195" y="4307443"/>
            <a:ext cx="20265656" cy="4775200"/>
          </a:xfrm>
        </p:spPr>
        <p:txBody>
          <a:bodyPr anchor="b"/>
          <a:lstStyle>
            <a:lvl1pPr algn="l">
              <a:defRPr sz="12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8195" y="9266793"/>
            <a:ext cx="20265656" cy="3311524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nent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4114799"/>
            <a:ext cx="12346007" cy="7607301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4114799"/>
            <a:ext cx="12346007" cy="7607301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Content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4114799"/>
            <a:ext cx="12346007" cy="7607301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970802" cy="13716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8533">
                <a:solidFill>
                  <a:schemeClr val="bg1"/>
                </a:solidFill>
              </a:defRPr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1030041" y="3026303"/>
            <a:ext cx="11240962" cy="2039112"/>
          </a:xfrm>
        </p:spPr>
        <p:txBody>
          <a:bodyPr lIns="0" tIns="0" rIns="0" bIns="0">
            <a:normAutofit/>
          </a:bodyPr>
          <a:lstStyle>
            <a:lvl1pPr>
              <a:defRPr sz="7467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0"/>
          </p:nvPr>
        </p:nvSpPr>
        <p:spPr>
          <a:xfrm>
            <a:off x="11030041" y="5957988"/>
            <a:ext cx="11240962" cy="1792653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800"/>
              </a:spcBef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5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378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195" y="3419477"/>
            <a:ext cx="2171966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8195" y="9178927"/>
            <a:ext cx="2171966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accent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15311"/>
            <a:ext cx="18649507" cy="260837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65" y="3651250"/>
            <a:ext cx="22515846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ontent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15311"/>
            <a:ext cx="18649507" cy="260837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65" y="3651250"/>
            <a:ext cx="22515846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20737"/>
            <a:ext cx="18309265" cy="2651126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5665" y="3651250"/>
            <a:ext cx="11036595" cy="87026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18828" y="3651250"/>
            <a:ext cx="11032682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Conte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20737"/>
            <a:ext cx="18309265" cy="2651126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5665" y="3651250"/>
            <a:ext cx="11036595" cy="87026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18828" y="3651250"/>
            <a:ext cx="11032682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6" y="819963"/>
            <a:ext cx="18925954" cy="2008297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6" y="3362326"/>
            <a:ext cx="1106104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5666" y="5010150"/>
            <a:ext cx="11061048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ntent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6" y="819963"/>
            <a:ext cx="18925954" cy="2008297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6" y="3362326"/>
            <a:ext cx="1106104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5666" y="5010150"/>
            <a:ext cx="11061048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n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4114799"/>
            <a:ext cx="12346007" cy="7607301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5665" y="730251"/>
            <a:ext cx="22515846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5" y="3651250"/>
            <a:ext cx="22515846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5665" y="12712701"/>
            <a:ext cx="69690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157" y="12712701"/>
            <a:ext cx="802086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482490" y="12712701"/>
            <a:ext cx="69690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1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  <p:sldLayoutId id="2147483682" r:id="rId4"/>
    <p:sldLayoutId id="2147483676" r:id="rId5"/>
    <p:sldLayoutId id="2147483683" r:id="rId6"/>
    <p:sldLayoutId id="2147483677" r:id="rId7"/>
    <p:sldLayoutId id="2147483684" r:id="rId8"/>
    <p:sldLayoutId id="2147483680" r:id="rId9"/>
    <p:sldLayoutId id="2147483685" r:id="rId10"/>
    <p:sldLayoutId id="2147483681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Cure for Student Disengagement Through Instructor Presence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Anthony Gouveia (D2L Trainer)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 Feed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mage result for activity icon transparent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648" y="640080"/>
            <a:ext cx="621792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age result for dialogue icon transparent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7936992"/>
            <a:ext cx="5178552" cy="517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5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" b="1543"/>
          <a:stretch>
            <a:fillRect/>
          </a:stretch>
        </p:blipFill>
        <p:spPr>
          <a:xfrm rot="5400000">
            <a:off x="-1869546" y="1871135"/>
            <a:ext cx="13716000" cy="9969501"/>
          </a:xfr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030193" y="3026303"/>
            <a:ext cx="12934981" cy="203911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Who am I?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Anthony Gouveia: </a:t>
            </a:r>
            <a:r>
              <a:rPr lang="en-US" dirty="0" smtClean="0"/>
              <a:t> D2L Trainer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072976"/>
              </p:ext>
            </p:extLst>
          </p:nvPr>
        </p:nvGraphicFramePr>
        <p:xfrm>
          <a:off x="935038" y="3651250"/>
          <a:ext cx="225171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5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Estimated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Engagement:</a:t>
                      </a:r>
                      <a:r>
                        <a:rPr lang="en-US" baseline="0" dirty="0" smtClean="0"/>
                        <a:t> Your Thoughts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Minutes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HTML Editor </a:t>
                      </a:r>
                    </a:p>
                    <a:p>
                      <a:pPr marL="571500" indent="-571500">
                        <a:buFontTx/>
                        <a:buChar char="-"/>
                      </a:pPr>
                      <a:r>
                        <a:rPr lang="en-US" dirty="0" smtClean="0"/>
                        <a:t>Video Note</a:t>
                      </a:r>
                    </a:p>
                    <a:p>
                      <a:pPr marL="571500" indent="-571500">
                        <a:buFontTx/>
                        <a:buChar char="-"/>
                      </a:pPr>
                      <a:r>
                        <a:rPr lang="en-US" dirty="0" smtClean="0"/>
                        <a:t>Quick</a:t>
                      </a:r>
                      <a:r>
                        <a:rPr lang="en-US" baseline="0" dirty="0" smtClean="0"/>
                        <a:t> Links</a:t>
                      </a:r>
                    </a:p>
                    <a:p>
                      <a:pPr marL="571500" indent="-571500">
                        <a:buFontTx/>
                        <a:buChar char="-"/>
                      </a:pPr>
                      <a:r>
                        <a:rPr lang="en-US" baseline="0" dirty="0" smtClean="0"/>
                        <a:t>Audio </a:t>
                      </a:r>
                    </a:p>
                    <a:p>
                      <a:pPr marL="571500" indent="-571500">
                        <a:buFontTx/>
                        <a:buChar char="-"/>
                      </a:pPr>
                      <a:r>
                        <a:rPr lang="en-US" baseline="0" dirty="0" smtClean="0"/>
                        <a:t>Replacement Strings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 Widgets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Intelligent</a:t>
                      </a:r>
                      <a:r>
                        <a:rPr lang="en-US" baseline="0" dirty="0" smtClean="0"/>
                        <a:t> Agents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 Feed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</a:t>
                      </a:r>
                      <a:r>
                        <a:rPr lang="en-US" baseline="0" dirty="0" smtClean="0"/>
                        <a:t>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Q&amp;A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en-US" dirty="0" smtClean="0"/>
              <a:t>Overall, what does Learner Engagement look like?</a:t>
            </a:r>
          </a:p>
          <a:p>
            <a:pPr marL="914400" indent="-91440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 err="1" smtClean="0"/>
              <a:t>Brightspace</a:t>
            </a:r>
            <a:r>
              <a:rPr lang="en-US" dirty="0" smtClean="0"/>
              <a:t>, what does Learner Engagement look like?</a:t>
            </a:r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Instructor Presence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en-US" dirty="0" smtClean="0"/>
              <a:t>What does instructor Presence mean to you?</a:t>
            </a:r>
          </a:p>
          <a:p>
            <a:pPr marL="914400" indent="-914400">
              <a:buFont typeface="+mj-lt"/>
              <a:buAutoNum type="arabicPeriod"/>
            </a:pPr>
            <a:r>
              <a:rPr lang="en-US" dirty="0" smtClean="0"/>
              <a:t>What does it look like within an online/blended course?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Connection</a:t>
            </a:r>
            <a:endParaRPr lang="en-US" dirty="0"/>
          </a:p>
        </p:txBody>
      </p:sp>
      <p:sp>
        <p:nvSpPr>
          <p:cNvPr id="4" name="Curved Left Arrow 3"/>
          <p:cNvSpPr/>
          <p:nvPr/>
        </p:nvSpPr>
        <p:spPr>
          <a:xfrm rot="16461527">
            <a:off x="10199319" y="1800185"/>
            <a:ext cx="3145536" cy="672568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 rot="5631964">
            <a:off x="9632077" y="6730263"/>
            <a:ext cx="3145536" cy="6863222"/>
          </a:xfrm>
          <a:prstGeom prst="curvedLef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5394" y="7350903"/>
            <a:ext cx="53628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Instructor Presence 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693558" y="7350903"/>
            <a:ext cx="5557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Learner Engagement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786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 Editor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11030040" y="5957988"/>
            <a:ext cx="12360311" cy="3112860"/>
          </a:xfrm>
        </p:spPr>
        <p:txBody>
          <a:bodyPr>
            <a:normAutofit/>
          </a:bodyPr>
          <a:lstStyle/>
          <a:p>
            <a:r>
              <a:rPr lang="en-US" dirty="0" smtClean="0"/>
              <a:t>Lets get familiar with:</a:t>
            </a:r>
          </a:p>
          <a:p>
            <a:pPr marL="571500" indent="-571500">
              <a:buFont typeface="Arial" charset="0"/>
              <a:buChar char="•"/>
            </a:pPr>
            <a:r>
              <a:rPr lang="en-US" dirty="0" smtClean="0"/>
              <a:t>Quick Links</a:t>
            </a:r>
          </a:p>
          <a:p>
            <a:pPr marL="571500" indent="-571500">
              <a:buFont typeface="Arial" charset="0"/>
              <a:buChar char="•"/>
            </a:pPr>
            <a:r>
              <a:rPr lang="en-US" dirty="0" err="1" smtClean="0"/>
              <a:t>VideoNote</a:t>
            </a:r>
            <a:endParaRPr lang="en-US" dirty="0" smtClean="0"/>
          </a:p>
          <a:p>
            <a:pPr marL="571500" indent="-571500">
              <a:buFont typeface="Arial" charset="0"/>
              <a:buChar char="•"/>
            </a:pPr>
            <a:r>
              <a:rPr lang="en-US" dirty="0" smtClean="0"/>
              <a:t>Replace Strings</a:t>
            </a:r>
          </a:p>
          <a:p>
            <a:pPr marL="571500" indent="-571500">
              <a:buFont typeface="Arial" charset="0"/>
              <a:buChar char="•"/>
            </a:pPr>
            <a:r>
              <a:rPr lang="en-US" dirty="0" smtClean="0"/>
              <a:t>Audio </a:t>
            </a:r>
            <a:endParaRPr lang="en-US" dirty="0"/>
          </a:p>
        </p:txBody>
      </p:sp>
      <p:pic>
        <p:nvPicPr>
          <p:cNvPr id="1026" name="Picture 2" descr="mage result for multimedia icon transpa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7" y="2432304"/>
            <a:ext cx="9122687" cy="85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36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Custom Widgets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6" descr="mage result for social media icon transparent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6" r="22306"/>
          <a:stretch>
            <a:fillRect/>
          </a:stretch>
        </p:blipFill>
        <p:spPr bwMode="auto">
          <a:xfrm>
            <a:off x="-182310" y="0"/>
            <a:ext cx="10153112" cy="1396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6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Intelligent Agents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mage result for magnifying glass icon transpa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8" y="457200"/>
            <a:ext cx="7592452" cy="700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age result for mail icon transpar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35" y="8211312"/>
            <a:ext cx="7439825" cy="531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13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usion17">
      <a:dk1>
        <a:srgbClr val="32075B"/>
      </a:dk1>
      <a:lt1>
        <a:srgbClr val="FFFFFF"/>
      </a:lt1>
      <a:dk2>
        <a:srgbClr val="320759"/>
      </a:dk2>
      <a:lt2>
        <a:srgbClr val="FFFFFF"/>
      </a:lt2>
      <a:accent1>
        <a:srgbClr val="E10980"/>
      </a:accent1>
      <a:accent2>
        <a:srgbClr val="ED7D31"/>
      </a:accent2>
      <a:accent3>
        <a:srgbClr val="009FA5"/>
      </a:accent3>
      <a:accent4>
        <a:srgbClr val="A82F5E"/>
      </a:accent4>
      <a:accent5>
        <a:srgbClr val="717171"/>
      </a:accent5>
      <a:accent6>
        <a:srgbClr val="7EA033"/>
      </a:accent6>
      <a:hlink>
        <a:srgbClr val="00B9D2"/>
      </a:hlink>
      <a:folHlink>
        <a:srgbClr val="00B9D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133</Words>
  <Application>Microsoft Office PowerPoint</Application>
  <PresentationFormat>Custom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The Cure for Student Disengagement Through Instructor Presence </vt:lpstr>
      <vt:lpstr>Who am I?</vt:lpstr>
      <vt:lpstr>Agenda</vt:lpstr>
      <vt:lpstr>Learner Engagement</vt:lpstr>
      <vt:lpstr>Instructor Presence </vt:lpstr>
      <vt:lpstr>The Connection</vt:lpstr>
      <vt:lpstr>HTML Editor</vt:lpstr>
      <vt:lpstr>Custom Widgets</vt:lpstr>
      <vt:lpstr>Intelligent Agents</vt:lpstr>
      <vt:lpstr>Activity Feed</vt:lpstr>
      <vt:lpstr>Q&amp;A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Clint Milmine</dc:creator>
  <cp:lastModifiedBy>Collins Craig</cp:lastModifiedBy>
  <cp:revision>25</cp:revision>
  <dcterms:created xsi:type="dcterms:W3CDTF">2017-04-12T13:31:12Z</dcterms:created>
  <dcterms:modified xsi:type="dcterms:W3CDTF">2017-08-17T17:00:30Z</dcterms:modified>
</cp:coreProperties>
</file>